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12"/>
  </p:notesMasterIdLst>
  <p:sldIdLst>
    <p:sldId id="256" r:id="rId2"/>
    <p:sldId id="323" r:id="rId3"/>
    <p:sldId id="336" r:id="rId4"/>
    <p:sldId id="392" r:id="rId5"/>
    <p:sldId id="391" r:id="rId6"/>
    <p:sldId id="393" r:id="rId7"/>
    <p:sldId id="395" r:id="rId8"/>
    <p:sldId id="390" r:id="rId9"/>
    <p:sldId id="363" r:id="rId10"/>
    <p:sldId id="284" r:id="rId11"/>
  </p:sldIdLst>
  <p:sldSz cx="12192000" cy="6858000"/>
  <p:notesSz cx="6797675" cy="99266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標題" id="{D3886E13-FF36-4F80-8381-422EEF1BCD9E}">
          <p14:sldIdLst>
            <p14:sldId id="256"/>
            <p14:sldId id="323"/>
          </p14:sldIdLst>
        </p14:section>
        <p14:section name="Method" id="{CA081FCD-8BE6-440A-B862-E7B21B4A9271}">
          <p14:sldIdLst>
            <p14:sldId id="336"/>
            <p14:sldId id="392"/>
            <p14:sldId id="391"/>
            <p14:sldId id="393"/>
            <p14:sldId id="395"/>
          </p14:sldIdLst>
        </p14:section>
        <p14:section name="Result" id="{9AA8207B-AAF0-49C3-A36D-1BAC7BB683A6}">
          <p14:sldIdLst>
            <p14:sldId id="390"/>
            <p14:sldId id="363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10386C-D3C2-4097-99CA-22DC5EFDFAAC}" type="datetimeFigureOut">
              <a:rPr lang="zh-TW" altLang="en-US" smtClean="0"/>
              <a:t>2017/10/17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410182-E634-4486-ABA1-14B4FF5469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0915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04621" y="0"/>
            <a:ext cx="488738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1"/>
          <p:cNvPicPr>
            <a:picLocks noChangeAspect="1" noChangeArrowheads="1"/>
          </p:cNvPicPr>
          <p:nvPr/>
        </p:nvPicPr>
        <p:blipFill rotWithShape="1">
          <a:blip r:embed="rId3" cstate="print"/>
          <a:srcRect l="7744" t="2609" r="7145" b="8068"/>
          <a:stretch/>
        </p:blipFill>
        <p:spPr bwMode="auto">
          <a:xfrm>
            <a:off x="45157" y="5676903"/>
            <a:ext cx="3815647" cy="1159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464735" y="2113497"/>
            <a:ext cx="9262533" cy="1470025"/>
          </a:xfrm>
        </p:spPr>
        <p:txBody>
          <a:bodyPr/>
          <a:lstStyle>
            <a:lvl1pPr algn="ctr">
              <a:defRPr sz="4000">
                <a:latin typeface="+mj-lt"/>
                <a:ea typeface="+mj-ea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altLang="zh-TW" dirty="0"/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306108" y="3924300"/>
            <a:ext cx="7579784" cy="1752600"/>
          </a:xfrm>
        </p:spPr>
        <p:txBody>
          <a:bodyPr anchor="ctr"/>
          <a:lstStyle>
            <a:lvl1pPr marL="0" indent="0" algn="ctr">
              <a:buFontTx/>
              <a:buNone/>
              <a:defRPr>
                <a:latin typeface="+mj-ea"/>
                <a:ea typeface="+mj-ea"/>
              </a:defRPr>
            </a:lvl1pPr>
          </a:lstStyle>
          <a:p>
            <a:r>
              <a:rPr lang="zh-TW" altLang="en-US" smtClean="0"/>
              <a:t>按一下以編輯母片副標題樣式</a:t>
            </a:r>
            <a:endParaRPr lang="en-US" altLang="zh-TW" dirty="0"/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1583267" y="103103"/>
            <a:ext cx="9144000" cy="9637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altLang="zh-TW" sz="4400" b="0" i="0" kern="120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National</a:t>
            </a:r>
            <a:r>
              <a:rPr lang="en-US" sz="2000" b="0" baseline="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Taiwan University</a:t>
            </a:r>
          </a:p>
          <a:p>
            <a:r>
              <a:rPr lang="en-US" altLang="zh-TW" sz="2000" b="0" baseline="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Department of Bio-industrial Mechatronics Engineering</a:t>
            </a:r>
          </a:p>
          <a:p>
            <a:r>
              <a:rPr lang="en-US" altLang="zh-TW" sz="2000" b="0" i="0" kern="1200" baseline="0" dirty="0" smtClean="0">
                <a:solidFill>
                  <a:schemeClr val="tx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>Bio-mechatronics Lab</a:t>
            </a:r>
            <a:endParaRPr lang="en-US" altLang="zh-TW" sz="2000" b="0" i="0" kern="1200" baseline="0" dirty="0">
              <a:solidFill>
                <a:schemeClr val="tx1"/>
              </a:solidFill>
              <a:effectLst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7" name="Picture 2" descr="C:\Users\LAB301\Desktop\mark1997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136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496"/>
          <a:stretch/>
        </p:blipFill>
        <p:spPr bwMode="auto">
          <a:xfrm>
            <a:off x="275307" y="103103"/>
            <a:ext cx="1080000" cy="109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140.112.94.89/images/bime_logo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734" y="57262"/>
            <a:ext cx="1428751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132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Tahoma" panose="020B0604030504040204" pitchFamily="34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defRPr>
            </a:lvl1pPr>
            <a:lvl2pPr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defRPr>
            </a:lvl2pPr>
            <a:lvl3pPr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defRPr>
            </a:lvl3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</p:txBody>
      </p:sp>
    </p:spTree>
    <p:extLst>
      <p:ext uri="{BB962C8B-B14F-4D97-AF65-F5344CB8AC3E}">
        <p14:creationId xmlns:p14="http://schemas.microsoft.com/office/powerpoint/2010/main" val="2660788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1"/>
          <p:cNvPicPr>
            <a:picLocks noChangeAspect="1" noChangeArrowheads="1"/>
          </p:cNvPicPr>
          <p:nvPr/>
        </p:nvPicPr>
        <p:blipFill rotWithShape="1">
          <a:blip r:embed="rId2" cstate="print"/>
          <a:srcRect l="7744" t="2609" r="7145" b="8068"/>
          <a:stretch/>
        </p:blipFill>
        <p:spPr bwMode="auto">
          <a:xfrm>
            <a:off x="45157" y="5676903"/>
            <a:ext cx="3815647" cy="1159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「book」的圖片搜尋結果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2493"/>
            <a:ext cx="5824443" cy="364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弧形 6"/>
          <p:cNvSpPr/>
          <p:nvPr userDrawn="1"/>
        </p:nvSpPr>
        <p:spPr bwMode="auto">
          <a:xfrm>
            <a:off x="-7445878" y="-5013858"/>
            <a:ext cx="14610230" cy="10132703"/>
          </a:xfrm>
          <a:prstGeom prst="arc">
            <a:avLst>
              <a:gd name="adj1" fmla="val 21573968"/>
              <a:gd name="adj2" fmla="val 5324520"/>
            </a:avLst>
          </a:prstGeom>
          <a:noFill/>
          <a:ln w="762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" name="矩形 3"/>
          <p:cNvSpPr/>
          <p:nvPr userDrawn="1"/>
        </p:nvSpPr>
        <p:spPr bwMode="auto">
          <a:xfrm>
            <a:off x="10113264" y="5676903"/>
            <a:ext cx="2078736" cy="115993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266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>
                <a:latin typeface="+mn-ea"/>
                <a:ea typeface="+mn-ea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11617" y="1665288"/>
            <a:ext cx="5184000" cy="4431600"/>
          </a:xfrm>
        </p:spPr>
        <p:txBody>
          <a:bodyPr/>
          <a:lstStyle>
            <a:lvl1pPr>
              <a:defRPr sz="2400">
                <a:latin typeface="+mn-ea"/>
                <a:ea typeface="+mn-ea"/>
              </a:defRPr>
            </a:lvl1pPr>
            <a:lvl2pPr>
              <a:defRPr sz="2400">
                <a:latin typeface="+mn-ea"/>
                <a:ea typeface="+mn-ea"/>
              </a:defRPr>
            </a:lvl2pPr>
            <a:lvl3pPr>
              <a:defRPr sz="2400">
                <a:latin typeface="+mn-ea"/>
                <a:ea typeface="+mn-ea"/>
              </a:defRPr>
            </a:lvl3pPr>
            <a:lvl4pPr>
              <a:defRPr sz="1351"/>
            </a:lvl4pPr>
            <a:lvl5pPr>
              <a:defRPr sz="1351"/>
            </a:lvl5pPr>
            <a:lvl6pPr>
              <a:defRPr sz="1351"/>
            </a:lvl6pPr>
            <a:lvl7pPr>
              <a:defRPr sz="1351"/>
            </a:lvl7pPr>
            <a:lvl8pPr>
              <a:defRPr sz="1351"/>
            </a:lvl8pPr>
            <a:lvl9pPr>
              <a:defRPr sz="1351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96384" y="1665288"/>
            <a:ext cx="5184000" cy="4431600"/>
          </a:xfrm>
        </p:spPr>
        <p:txBody>
          <a:bodyPr/>
          <a:lstStyle>
            <a:lvl1pPr>
              <a:defRPr sz="2400">
                <a:latin typeface="+mn-ea"/>
                <a:ea typeface="+mn-ea"/>
              </a:defRPr>
            </a:lvl1pPr>
            <a:lvl2pPr>
              <a:defRPr sz="2400">
                <a:latin typeface="+mn-ea"/>
                <a:ea typeface="+mn-ea"/>
              </a:defRPr>
            </a:lvl2pPr>
            <a:lvl3pPr>
              <a:defRPr sz="2400">
                <a:latin typeface="+mn-ea"/>
                <a:ea typeface="+mn-ea"/>
              </a:defRPr>
            </a:lvl3pPr>
            <a:lvl4pPr>
              <a:defRPr sz="1351"/>
            </a:lvl4pPr>
            <a:lvl5pPr>
              <a:defRPr sz="1351"/>
            </a:lvl5pPr>
            <a:lvl6pPr>
              <a:defRPr sz="1351"/>
            </a:lvl6pPr>
            <a:lvl7pPr>
              <a:defRPr sz="1351"/>
            </a:lvl7pPr>
            <a:lvl8pPr>
              <a:defRPr sz="1351"/>
            </a:lvl8pPr>
            <a:lvl9pPr>
              <a:defRPr sz="1351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</p:txBody>
      </p:sp>
      <p:sp>
        <p:nvSpPr>
          <p:cNvPr id="9" name="內容版面配置區 3"/>
          <p:cNvSpPr>
            <a:spLocks noGrp="1"/>
          </p:cNvSpPr>
          <p:nvPr>
            <p:ph sz="half" idx="10"/>
          </p:nvPr>
        </p:nvSpPr>
        <p:spPr>
          <a:xfrm>
            <a:off x="696384" y="1665288"/>
            <a:ext cx="5184000" cy="4431600"/>
          </a:xfrm>
        </p:spPr>
        <p:txBody>
          <a:bodyPr/>
          <a:lstStyle>
            <a:lvl1pPr>
              <a:defRPr sz="2400">
                <a:latin typeface="+mn-ea"/>
                <a:ea typeface="+mn-ea"/>
              </a:defRPr>
            </a:lvl1pPr>
            <a:lvl2pPr>
              <a:defRPr sz="2400">
                <a:latin typeface="+mn-ea"/>
                <a:ea typeface="+mn-ea"/>
              </a:defRPr>
            </a:lvl2pPr>
            <a:lvl3pPr>
              <a:defRPr sz="2400">
                <a:latin typeface="+mn-ea"/>
                <a:ea typeface="+mn-ea"/>
              </a:defRPr>
            </a:lvl3pPr>
            <a:lvl4pPr>
              <a:defRPr sz="1351"/>
            </a:lvl4pPr>
            <a:lvl5pPr>
              <a:defRPr sz="1351"/>
            </a:lvl5pPr>
            <a:lvl6pPr>
              <a:defRPr sz="1351"/>
            </a:lvl6pPr>
            <a:lvl7pPr>
              <a:defRPr sz="1351"/>
            </a:lvl7pPr>
            <a:lvl8pPr>
              <a:defRPr sz="1351"/>
            </a:lvl8pPr>
            <a:lvl9pPr>
              <a:defRPr sz="1351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</p:txBody>
      </p:sp>
      <p:pic>
        <p:nvPicPr>
          <p:cNvPr id="7" name="Picture 11"/>
          <p:cNvPicPr>
            <a:picLocks noChangeAspect="1" noChangeArrowheads="1"/>
          </p:cNvPicPr>
          <p:nvPr/>
        </p:nvPicPr>
        <p:blipFill rotWithShape="1">
          <a:blip r:embed="rId2" cstate="print"/>
          <a:srcRect l="7744" t="2609" r="7145" b="8068"/>
          <a:stretch/>
        </p:blipFill>
        <p:spPr bwMode="auto">
          <a:xfrm>
            <a:off x="45157" y="5676903"/>
            <a:ext cx="3815647" cy="1159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0280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pic>
        <p:nvPicPr>
          <p:cNvPr id="4" name="Picture 11"/>
          <p:cNvPicPr>
            <a:picLocks noChangeAspect="1" noChangeArrowheads="1"/>
          </p:cNvPicPr>
          <p:nvPr/>
        </p:nvPicPr>
        <p:blipFill rotWithShape="1">
          <a:blip r:embed="rId2" cstate="print"/>
          <a:srcRect l="7744" t="2609" r="7145" b="8068"/>
          <a:stretch/>
        </p:blipFill>
        <p:spPr bwMode="auto">
          <a:xfrm>
            <a:off x="45157" y="5676903"/>
            <a:ext cx="3815647" cy="1159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895577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/>
          <p:cNvPicPr>
            <a:picLocks noChangeAspect="1" noChangeArrowheads="1"/>
          </p:cNvPicPr>
          <p:nvPr/>
        </p:nvPicPr>
        <p:blipFill rotWithShape="1">
          <a:blip r:embed="rId2" cstate="print"/>
          <a:srcRect l="7744" t="2609" r="7145" b="8068"/>
          <a:stretch/>
        </p:blipFill>
        <p:spPr bwMode="auto">
          <a:xfrm>
            <a:off x="45157" y="5676903"/>
            <a:ext cx="3815647" cy="1159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8557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0153651" y="5"/>
            <a:ext cx="2032000" cy="131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1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0160000" y="5757868"/>
            <a:ext cx="2032000" cy="1100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696388" y="333375"/>
            <a:ext cx="1079923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按一下以編輯母片標題樣式</a:t>
            </a:r>
            <a:r>
              <a:rPr lang="en-US" altLang="zh-TW" dirty="0" smtClean="0"/>
              <a:t>1</a:t>
            </a:r>
          </a:p>
        </p:txBody>
      </p:sp>
      <p:sp>
        <p:nvSpPr>
          <p:cNvPr id="1029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696388" y="1665288"/>
            <a:ext cx="10799233" cy="443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10856569" y="6345328"/>
            <a:ext cx="1032655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1500" b="1" dirty="0" smtClean="0">
                <a:solidFill>
                  <a:srgbClr val="002060"/>
                </a:solidFill>
                <a:latin typeface="+mn-lt"/>
                <a:ea typeface="+mn-ea"/>
                <a:cs typeface="Calibri" pitchFamily="34" charset="0"/>
              </a:rPr>
              <a:t>(</a:t>
            </a:r>
            <a:fld id="{99903E0D-09A4-4159-BE40-7D01E2A13058}" type="slidenum">
              <a:rPr lang="en-US" altLang="zh-TW" sz="1500" b="1" smtClean="0">
                <a:solidFill>
                  <a:srgbClr val="002060"/>
                </a:solidFill>
                <a:latin typeface="+mn-lt"/>
                <a:ea typeface="+mn-ea"/>
                <a:cs typeface="Calibri" pitchFamily="34" charset="0"/>
              </a:rPr>
              <a:pPr>
                <a:defRPr/>
              </a:pPr>
              <a:t>‹#›</a:t>
            </a:fld>
            <a:r>
              <a:rPr lang="en-US" altLang="zh-TW" sz="1500" b="1" dirty="0" smtClean="0">
                <a:solidFill>
                  <a:srgbClr val="002060"/>
                </a:solidFill>
                <a:latin typeface="+mn-lt"/>
                <a:ea typeface="+mn-ea"/>
                <a:cs typeface="Calibri" pitchFamily="34" charset="0"/>
              </a:rPr>
              <a:t>/</a:t>
            </a:r>
            <a:r>
              <a:rPr lang="en-US" altLang="zh-TW" sz="1500" b="1" dirty="0" smtClean="0">
                <a:solidFill>
                  <a:srgbClr val="002060"/>
                </a:solidFill>
                <a:latin typeface="+mn-lt"/>
                <a:ea typeface="+mn-ea"/>
                <a:cs typeface="Calibri" pitchFamily="34" charset="0"/>
              </a:rPr>
              <a:t>10)</a:t>
            </a:r>
            <a:endParaRPr lang="en-US" altLang="zh-TW" sz="1500" b="1" dirty="0">
              <a:solidFill>
                <a:srgbClr val="002060"/>
              </a:solidFill>
              <a:latin typeface="+mn-lt"/>
              <a:ea typeface="+mn-ea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028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Calibri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tx1"/>
          </a:solidFill>
          <a:latin typeface="Comic Sans MS" pitchFamily="66" charset="0"/>
          <a:ea typeface="微軟正黑體" pitchFamily="34" charset="-120"/>
          <a:cs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tx1"/>
          </a:solidFill>
          <a:latin typeface="Comic Sans MS" pitchFamily="66" charset="0"/>
          <a:ea typeface="微軟正黑體" pitchFamily="34" charset="-120"/>
          <a:cs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tx1"/>
          </a:solidFill>
          <a:latin typeface="Comic Sans MS" pitchFamily="66" charset="0"/>
          <a:ea typeface="微軟正黑體" pitchFamily="34" charset="-120"/>
          <a:cs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 b="1">
          <a:solidFill>
            <a:schemeClr val="tx1"/>
          </a:solidFill>
          <a:latin typeface="Comic Sans MS" pitchFamily="66" charset="0"/>
          <a:ea typeface="微軟正黑體" pitchFamily="34" charset="-120"/>
          <a:cs typeface="Calibri" pitchFamily="34" charset="0"/>
        </a:defRPr>
      </a:lvl5pPr>
      <a:lvl6pPr marL="342891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6pPr>
      <a:lvl7pPr marL="685783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7pPr>
      <a:lvl8pPr marL="1028674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8pPr>
      <a:lvl9pPr marL="1371566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9pPr>
    </p:titleStyle>
    <p:bodyStyle>
      <a:lvl1pPr marL="257168" indent="-257168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har char="•"/>
        <a:defRPr sz="2400" b="1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Tahoma" panose="020B0604030504040204" pitchFamily="34" charset="0"/>
        </a:defRPr>
      </a:lvl1pPr>
      <a:lvl2pPr marL="557199" indent="-214308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har char="–"/>
        <a:defRPr sz="2400" b="1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Tahoma" panose="020B0604030504040204" pitchFamily="34" charset="0"/>
        </a:defRPr>
      </a:lvl2pPr>
      <a:lvl3pPr marL="857229" indent="-171446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har char="•"/>
        <a:defRPr sz="2400" b="1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Tahoma" panose="020B0604030504040204" pitchFamily="34" charset="0"/>
        </a:defRPr>
      </a:lvl3pPr>
      <a:lvl4pPr marL="1200121" indent="-171446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Comic Sans MS" pitchFamily="66" charset="0"/>
          <a:ea typeface="微軟正黑體" pitchFamily="34" charset="-120"/>
          <a:cs typeface="Calibri" pitchFamily="34" charset="0"/>
        </a:defRPr>
      </a:lvl4pPr>
      <a:lvl5pPr marL="1543012" indent="-171446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Comic Sans MS" pitchFamily="66" charset="0"/>
          <a:ea typeface="微軟正黑體" pitchFamily="34" charset="-120"/>
          <a:cs typeface="Calibri" pitchFamily="34" charset="0"/>
        </a:defRPr>
      </a:lvl5pPr>
      <a:lvl6pPr marL="1885904" indent="-171446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795" indent="-171446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686" indent="-171446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578" indent="-171446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zh-TW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464735" y="1728218"/>
            <a:ext cx="9262533" cy="2121407"/>
          </a:xfrm>
        </p:spPr>
        <p:txBody>
          <a:bodyPr/>
          <a:lstStyle/>
          <a:p>
            <a:r>
              <a:rPr lang="en-US" altLang="zh-TW" dirty="0" err="1" smtClean="0"/>
              <a:t>Darknet</a:t>
            </a:r>
            <a:r>
              <a:rPr lang="en-US" altLang="zh-TW" dirty="0" smtClean="0"/>
              <a:t> Yolo Demo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176799" y="4192155"/>
            <a:ext cx="7579784" cy="1752600"/>
          </a:xfrm>
        </p:spPr>
        <p:txBody>
          <a:bodyPr/>
          <a:lstStyle/>
          <a:p>
            <a:r>
              <a:rPr lang="zh-TW" altLang="en-US" dirty="0" smtClean="0"/>
              <a:t>報告者：曾秋旺 </a:t>
            </a:r>
            <a:r>
              <a:rPr lang="zh-TW" altLang="en-US" dirty="0"/>
              <a:t>　 </a:t>
            </a:r>
            <a:r>
              <a:rPr lang="en-US" altLang="zh-TW" dirty="0">
                <a:solidFill>
                  <a:schemeClr val="bg1"/>
                </a:solidFill>
              </a:rPr>
              <a:t>.</a:t>
            </a:r>
          </a:p>
          <a:p>
            <a:r>
              <a:rPr lang="zh-TW" altLang="en-US" dirty="0" smtClean="0"/>
              <a:t>報告日期：</a:t>
            </a:r>
            <a:r>
              <a:rPr lang="en-US" altLang="zh-TW" dirty="0" smtClean="0"/>
              <a:t>2017/10/17</a:t>
            </a:r>
            <a:r>
              <a:rPr lang="en-US" altLang="zh-TW" dirty="0" smtClean="0">
                <a:solidFill>
                  <a:schemeClr val="bg1"/>
                </a:solidFill>
              </a:rPr>
              <a:t>.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61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389889" y="3099816"/>
            <a:ext cx="954620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b="1" dirty="0">
                <a:solidFill>
                  <a:schemeClr val="accent3">
                    <a:lumMod val="50000"/>
                  </a:schemeClr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Bradley Hand ITC" panose="03070402050302030203" pitchFamily="66" charset="0"/>
              </a:rPr>
              <a:t>Thanks for your attention</a:t>
            </a:r>
            <a:endParaRPr lang="zh-TW" altLang="en-US" sz="6600" b="1" dirty="0">
              <a:solidFill>
                <a:schemeClr val="accent3">
                  <a:lumMod val="50000"/>
                </a:schemeClr>
              </a:solidFill>
              <a:effectLst>
                <a:reflection blurRad="6350" stA="50000" endA="300" endPos="50000" dist="29997" dir="5400000" sy="-100000" algn="bl" rotWithShape="0"/>
              </a:effectLst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95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>
                <a:latin typeface="+mj-lt"/>
              </a:rPr>
              <a:t>Outline</a:t>
            </a:r>
            <a:endParaRPr lang="zh-TW" altLang="en-US" dirty="0">
              <a:latin typeface="+mj-lt"/>
            </a:endParaRPr>
          </a:p>
        </p:txBody>
      </p:sp>
      <p:sp>
        <p:nvSpPr>
          <p:cNvPr id="8" name="圓角矩形 7"/>
          <p:cNvSpPr/>
          <p:nvPr/>
        </p:nvSpPr>
        <p:spPr bwMode="auto">
          <a:xfrm>
            <a:off x="2568330" y="2145321"/>
            <a:ext cx="2602523" cy="720969"/>
          </a:xfrm>
          <a:prstGeom prst="roundRect">
            <a:avLst/>
          </a:prstGeom>
          <a:solidFill>
            <a:schemeClr val="tx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400" b="1" dirty="0" smtClean="0">
                <a:solidFill>
                  <a:schemeClr val="bg1"/>
                </a:solidFill>
                <a:latin typeface="+mj-lt"/>
              </a:rPr>
              <a:t>Method</a:t>
            </a:r>
            <a:endParaRPr kumimoji="0" lang="zh-TW" altLang="en-US" sz="2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459159" y="2998176"/>
            <a:ext cx="2820864" cy="1887859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zh-TW" sz="2400" b="1" dirty="0">
                <a:latin typeface="+mj-lt"/>
              </a:rPr>
              <a:t>v</a:t>
            </a:r>
            <a:r>
              <a:rPr lang="en-US" altLang="zh-TW" sz="2400" b="1" dirty="0" smtClean="0">
                <a:latin typeface="+mj-lt"/>
              </a:rPr>
              <a:t>ideo2npy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0" lang="en-US" altLang="zh-TW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Predict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zh-TW" sz="2400" b="1" dirty="0">
                <a:latin typeface="+mj-lt"/>
              </a:rPr>
              <a:t>n</a:t>
            </a:r>
            <a:r>
              <a:rPr lang="en-US" altLang="zh-TW" sz="2400" b="1" dirty="0" smtClean="0">
                <a:latin typeface="+mj-lt"/>
              </a:rPr>
              <a:t>py2video</a:t>
            </a:r>
            <a:endParaRPr kumimoji="0" lang="zh-TW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0" name="圓角矩形 9"/>
          <p:cNvSpPr/>
          <p:nvPr/>
        </p:nvSpPr>
        <p:spPr bwMode="auto">
          <a:xfrm>
            <a:off x="6710441" y="2145322"/>
            <a:ext cx="2602523" cy="720969"/>
          </a:xfrm>
          <a:prstGeom prst="roundRect">
            <a:avLst/>
          </a:prstGeom>
          <a:solidFill>
            <a:schemeClr val="tx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2400" b="1" dirty="0" smtClean="0">
                <a:solidFill>
                  <a:schemeClr val="bg1"/>
                </a:solidFill>
                <a:latin typeface="+mj-lt"/>
              </a:rPr>
              <a:t>Result</a:t>
            </a:r>
            <a:endParaRPr kumimoji="0" lang="zh-TW" altLang="en-US" sz="2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6741213" y="2998178"/>
            <a:ext cx="2540977" cy="733313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n-US" altLang="zh-TW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Demo</a:t>
            </a:r>
            <a:endParaRPr kumimoji="0" lang="zh-TW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296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177366" y="4402814"/>
            <a:ext cx="25186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/>
              <a:t>Method</a:t>
            </a:r>
            <a:endParaRPr lang="zh-TW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79117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>
                <a:latin typeface="+mj-lt"/>
              </a:rPr>
              <a:t>Method</a:t>
            </a:r>
            <a:endParaRPr lang="zh-TW" altLang="en-US" dirty="0">
              <a:latin typeface="+mj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+mj-lt"/>
              </a:rPr>
              <a:t>Ubuntu</a:t>
            </a:r>
            <a:r>
              <a:rPr lang="zh-TW" altLang="en-US" dirty="0" smtClean="0">
                <a:latin typeface="+mj-lt"/>
              </a:rPr>
              <a:t>中，</a:t>
            </a:r>
            <a:r>
              <a:rPr lang="en-US" altLang="zh-TW" dirty="0" smtClean="0">
                <a:latin typeface="+mj-lt"/>
              </a:rPr>
              <a:t>Python 3.5</a:t>
            </a:r>
            <a:r>
              <a:rPr lang="zh-TW" altLang="en-US" dirty="0" smtClean="0">
                <a:latin typeface="+mj-lt"/>
              </a:rPr>
              <a:t>的 </a:t>
            </a:r>
            <a:r>
              <a:rPr lang="en-US" altLang="zh-TW" dirty="0" err="1" smtClean="0">
                <a:latin typeface="+mj-lt"/>
              </a:rPr>
              <a:t>OpenCV</a:t>
            </a:r>
            <a:r>
              <a:rPr lang="zh-TW" altLang="en-US" dirty="0" smtClean="0">
                <a:latin typeface="+mj-lt"/>
              </a:rPr>
              <a:t>無法讀取影片檔 </a:t>
            </a:r>
            <a:r>
              <a:rPr lang="en-US" altLang="zh-TW" dirty="0" smtClean="0">
                <a:latin typeface="+mj-lt"/>
              </a:rPr>
              <a:t>(</a:t>
            </a:r>
            <a:r>
              <a:rPr lang="zh-TW" altLang="en-US" dirty="0" smtClean="0">
                <a:latin typeface="+mj-lt"/>
              </a:rPr>
              <a:t>無法調用解碼器</a:t>
            </a:r>
            <a:r>
              <a:rPr lang="en-US" altLang="zh-TW" dirty="0" smtClean="0">
                <a:latin typeface="+mj-lt"/>
              </a:rPr>
              <a:t>?)</a:t>
            </a:r>
          </a:p>
          <a:p>
            <a:endParaRPr lang="en-US" altLang="zh-TW" dirty="0">
              <a:latin typeface="+mj-lt"/>
            </a:endParaRPr>
          </a:p>
          <a:p>
            <a:r>
              <a:rPr lang="zh-TW" altLang="en-US" dirty="0" smtClean="0">
                <a:latin typeface="+mj-lt"/>
              </a:rPr>
              <a:t>採取分段作業</a:t>
            </a:r>
            <a:endParaRPr lang="zh-TW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035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>
                <a:latin typeface="+mj-lt"/>
              </a:rPr>
              <a:t>Video to </a:t>
            </a:r>
            <a:r>
              <a:rPr lang="en-US" altLang="zh-TW" dirty="0" err="1" smtClean="0">
                <a:latin typeface="+mj-lt"/>
              </a:rPr>
              <a:t>npy</a:t>
            </a:r>
            <a:endParaRPr lang="zh-TW" altLang="en-US" dirty="0">
              <a:latin typeface="+mj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tx1"/>
                </a:solidFill>
                <a:latin typeface="+mj-lt"/>
              </a:rPr>
              <a:t>Windows</a:t>
            </a:r>
          </a:p>
          <a:p>
            <a:pPr lvl="1"/>
            <a:endParaRPr lang="en-US" altLang="zh-TW" dirty="0">
              <a:solidFill>
                <a:schemeClr val="tx1"/>
              </a:solidFill>
              <a:latin typeface="+mj-lt"/>
            </a:endParaRPr>
          </a:p>
          <a:p>
            <a:pPr lvl="1"/>
            <a:endParaRPr lang="zh-TW" alt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026" name="Picture 2" descr="「youtube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629" y="3179473"/>
            <a:ext cx="3751407" cy="150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向右箭號 3"/>
          <p:cNvSpPr/>
          <p:nvPr/>
        </p:nvSpPr>
        <p:spPr bwMode="auto">
          <a:xfrm>
            <a:off x="5652981" y="3687438"/>
            <a:ext cx="978408" cy="484632"/>
          </a:xfrm>
          <a:prstGeom prst="rightArrow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1028" name="Picture 4" descr="「numpy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05" y="3086931"/>
            <a:ext cx="2459502" cy="138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8044873" y="4680036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latin typeface="+mj-lt"/>
                <a:ea typeface="+mj-ea"/>
              </a:rPr>
              <a:t>.</a:t>
            </a:r>
            <a:r>
              <a:rPr lang="en-US" altLang="zh-TW" sz="2400" b="1" dirty="0" err="1" smtClean="0">
                <a:latin typeface="+mj-lt"/>
                <a:ea typeface="+mj-ea"/>
              </a:rPr>
              <a:t>npy</a:t>
            </a:r>
            <a:r>
              <a:rPr lang="zh-TW" altLang="en-US" sz="2400" b="1" dirty="0" smtClean="0">
                <a:latin typeface="+mj-lt"/>
                <a:ea typeface="+mj-ea"/>
              </a:rPr>
              <a:t>檔</a:t>
            </a:r>
            <a:endParaRPr lang="zh-TW" altLang="en-US" sz="2400" b="1" dirty="0">
              <a:latin typeface="+mj-lt"/>
              <a:ea typeface="+mj-ea"/>
            </a:endParaRPr>
          </a:p>
        </p:txBody>
      </p:sp>
      <p:pic>
        <p:nvPicPr>
          <p:cNvPr id="1030" name="Picture 6" descr="「opencv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293" y="2422314"/>
            <a:ext cx="873784" cy="107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48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>
                <a:latin typeface="+mj-lt"/>
              </a:rPr>
              <a:t>Predict</a:t>
            </a:r>
            <a:endParaRPr lang="zh-TW" altLang="en-US" dirty="0">
              <a:latin typeface="+mj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+mj-lt"/>
              </a:rPr>
              <a:t>Ubuntu</a:t>
            </a:r>
            <a:endParaRPr lang="zh-TW" altLang="en-US" dirty="0">
              <a:latin typeface="+mj-lt"/>
            </a:endParaRPr>
          </a:p>
        </p:txBody>
      </p:sp>
      <p:pic>
        <p:nvPicPr>
          <p:cNvPr id="4" name="Picture 4" descr="「numpy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242" y="3122084"/>
            <a:ext cx="2459502" cy="138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3278910" y="4715189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latin typeface="+mj-lt"/>
                <a:ea typeface="+mj-ea"/>
              </a:rPr>
              <a:t>.</a:t>
            </a:r>
            <a:r>
              <a:rPr lang="en-US" altLang="zh-TW" sz="2400" b="1" dirty="0" err="1" smtClean="0">
                <a:latin typeface="+mj-lt"/>
                <a:ea typeface="+mj-ea"/>
              </a:rPr>
              <a:t>npy</a:t>
            </a:r>
            <a:r>
              <a:rPr lang="zh-TW" altLang="en-US" sz="2400" b="1" dirty="0" smtClean="0">
                <a:latin typeface="+mj-lt"/>
                <a:ea typeface="+mj-ea"/>
              </a:rPr>
              <a:t>檔</a:t>
            </a:r>
            <a:endParaRPr lang="zh-TW" altLang="en-US" sz="2400" b="1" dirty="0">
              <a:latin typeface="+mj-lt"/>
              <a:ea typeface="+mj-ea"/>
            </a:endParaRPr>
          </a:p>
        </p:txBody>
      </p:sp>
      <p:pic>
        <p:nvPicPr>
          <p:cNvPr id="2050" name="Picture 2" descr="「darknet yolo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387" y="2583465"/>
            <a:ext cx="1426003" cy="75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向右箭號 6"/>
          <p:cNvSpPr/>
          <p:nvPr/>
        </p:nvSpPr>
        <p:spPr bwMode="auto">
          <a:xfrm>
            <a:off x="5529479" y="3721455"/>
            <a:ext cx="978408" cy="484632"/>
          </a:xfrm>
          <a:prstGeom prst="rightArrow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8" name="Picture 4" descr="「numpy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622" y="3104983"/>
            <a:ext cx="2459502" cy="138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7916290" y="4698088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latin typeface="+mj-lt"/>
                <a:ea typeface="+mj-ea"/>
              </a:rPr>
              <a:t>.</a:t>
            </a:r>
            <a:r>
              <a:rPr lang="en-US" altLang="zh-TW" sz="2400" b="1" dirty="0" err="1" smtClean="0">
                <a:latin typeface="+mj-lt"/>
                <a:ea typeface="+mj-ea"/>
              </a:rPr>
              <a:t>npy</a:t>
            </a:r>
            <a:r>
              <a:rPr lang="zh-TW" altLang="en-US" sz="2400" b="1" dirty="0" smtClean="0">
                <a:latin typeface="+mj-lt"/>
                <a:ea typeface="+mj-ea"/>
              </a:rPr>
              <a:t>檔</a:t>
            </a:r>
            <a:endParaRPr lang="zh-TW" altLang="en-US" sz="2400" b="1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0207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>
                <a:latin typeface="+mj-lt"/>
              </a:rPr>
              <a:t>n</a:t>
            </a:r>
            <a:r>
              <a:rPr lang="en-US" altLang="zh-TW" dirty="0" err="1" smtClean="0">
                <a:latin typeface="+mj-lt"/>
              </a:rPr>
              <a:t>py</a:t>
            </a:r>
            <a:r>
              <a:rPr lang="en-US" altLang="zh-TW" dirty="0" smtClean="0">
                <a:latin typeface="+mj-lt"/>
              </a:rPr>
              <a:t> to video</a:t>
            </a:r>
            <a:endParaRPr lang="zh-TW" altLang="en-US" dirty="0">
              <a:latin typeface="+mj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+mj-lt"/>
              </a:rPr>
              <a:t>Windows</a:t>
            </a:r>
            <a:endParaRPr lang="zh-TW" altLang="en-US" dirty="0">
              <a:latin typeface="+mj-lt"/>
            </a:endParaRPr>
          </a:p>
        </p:txBody>
      </p:sp>
      <p:pic>
        <p:nvPicPr>
          <p:cNvPr id="4" name="Picture 2" descr="「youtube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140" y="3179473"/>
            <a:ext cx="3751407" cy="150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向右箭號 4"/>
          <p:cNvSpPr/>
          <p:nvPr/>
        </p:nvSpPr>
        <p:spPr bwMode="auto">
          <a:xfrm>
            <a:off x="5652981" y="3687438"/>
            <a:ext cx="978408" cy="484632"/>
          </a:xfrm>
          <a:prstGeom prst="rightArrow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6" name="Picture 4" descr="「numpy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31" y="2999493"/>
            <a:ext cx="2459502" cy="138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3370799" y="4592598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latin typeface="+mj-lt"/>
                <a:ea typeface="+mj-ea"/>
              </a:rPr>
              <a:t>.</a:t>
            </a:r>
            <a:r>
              <a:rPr lang="en-US" altLang="zh-TW" sz="2400" b="1" dirty="0" err="1" smtClean="0">
                <a:latin typeface="+mj-lt"/>
                <a:ea typeface="+mj-ea"/>
              </a:rPr>
              <a:t>npy</a:t>
            </a:r>
            <a:r>
              <a:rPr lang="zh-TW" altLang="en-US" sz="2400" b="1" dirty="0" smtClean="0">
                <a:latin typeface="+mj-lt"/>
                <a:ea typeface="+mj-ea"/>
              </a:rPr>
              <a:t>檔</a:t>
            </a:r>
            <a:endParaRPr lang="zh-TW" altLang="en-US" sz="2400" b="1" dirty="0">
              <a:latin typeface="+mj-lt"/>
              <a:ea typeface="+mj-ea"/>
            </a:endParaRPr>
          </a:p>
        </p:txBody>
      </p:sp>
      <p:pic>
        <p:nvPicPr>
          <p:cNvPr id="8" name="Picture 6" descr="「opencv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293" y="2422314"/>
            <a:ext cx="873784" cy="107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42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177366" y="4402814"/>
            <a:ext cx="21515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 smtClean="0"/>
              <a:t>Result</a:t>
            </a:r>
            <a:endParaRPr lang="zh-TW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428046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>
                <a:latin typeface="+mj-lt"/>
              </a:rPr>
              <a:t>Demo</a:t>
            </a:r>
            <a:endParaRPr lang="zh-TW" altLang="en-US" dirty="0">
              <a:latin typeface="+mj-lt"/>
            </a:endParaRPr>
          </a:p>
        </p:txBody>
      </p:sp>
      <p:pic>
        <p:nvPicPr>
          <p:cNvPr id="4" name="test_new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20000" contrast="-20000"/>
          </a:blip>
          <a:stretch>
            <a:fillRect/>
          </a:stretch>
        </p:blipFill>
        <p:spPr>
          <a:xfrm>
            <a:off x="4267923" y="128858"/>
            <a:ext cx="3752127" cy="6653231"/>
          </a:xfrm>
        </p:spPr>
      </p:pic>
    </p:spTree>
    <p:extLst>
      <p:ext uri="{BB962C8B-B14F-4D97-AF65-F5344CB8AC3E}">
        <p14:creationId xmlns:p14="http://schemas.microsoft.com/office/powerpoint/2010/main" val="132764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Lab301_ChiuWangTseng">
  <a:themeElements>
    <a:clrScheme name="沉穩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JJStyle">
      <a:majorFont>
        <a:latin typeface="Tahoma"/>
        <a:ea typeface="微軟正黑體"/>
        <a:cs typeface=""/>
      </a:majorFont>
      <a:minorFont>
        <a:latin typeface="Tahoma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3">
        <a:dk1>
          <a:srgbClr val="CC0066"/>
        </a:dk1>
        <a:lt1>
          <a:srgbClr val="FFFFFF"/>
        </a:lt1>
        <a:dk2>
          <a:srgbClr val="CC0066"/>
        </a:dk2>
        <a:lt2>
          <a:srgbClr val="993366"/>
        </a:lt2>
        <a:accent1>
          <a:srgbClr val="FFFFCC"/>
        </a:accent1>
        <a:accent2>
          <a:srgbClr val="663366"/>
        </a:accent2>
        <a:accent3>
          <a:srgbClr val="FFFFFF"/>
        </a:accent3>
        <a:accent4>
          <a:srgbClr val="AE0056"/>
        </a:accent4>
        <a:accent5>
          <a:srgbClr val="FFFFE2"/>
        </a:accent5>
        <a:accent6>
          <a:srgbClr val="5C2D5C"/>
        </a:accent6>
        <a:hlink>
          <a:srgbClr val="CC0033"/>
        </a:hlink>
        <a:folHlink>
          <a:srgbClr val="CC99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14">
        <a:dk1>
          <a:srgbClr val="CC0066"/>
        </a:dk1>
        <a:lt1>
          <a:srgbClr val="FFFFFF"/>
        </a:lt1>
        <a:dk2>
          <a:srgbClr val="CC0066"/>
        </a:dk2>
        <a:lt2>
          <a:srgbClr val="993366"/>
        </a:lt2>
        <a:accent1>
          <a:srgbClr val="FFFFCC"/>
        </a:accent1>
        <a:accent2>
          <a:srgbClr val="663366"/>
        </a:accent2>
        <a:accent3>
          <a:srgbClr val="FFFFFF"/>
        </a:accent3>
        <a:accent4>
          <a:srgbClr val="AE0056"/>
        </a:accent4>
        <a:accent5>
          <a:srgbClr val="FFFFE2"/>
        </a:accent5>
        <a:accent6>
          <a:srgbClr val="5C2D5C"/>
        </a:accent6>
        <a:hlink>
          <a:srgbClr val="CC0033"/>
        </a:hlink>
        <a:folHlink>
          <a:srgbClr val="FF01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ab301_ChiuWangTseng" id="{EE6709E1-85C4-43C1-9432-402CA7DECE7F}" vid="{EE565B16-CAA1-427B-9A3D-91A614042052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Lab301_ChiuWangTseng</Template>
  <TotalTime>8194</TotalTime>
  <Words>63</Words>
  <Application>Microsoft Office PowerPoint</Application>
  <PresentationFormat>寬螢幕</PresentationFormat>
  <Paragraphs>28</Paragraphs>
  <Slides>10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9" baseType="lpstr">
      <vt:lpstr>微軟正黑體</vt:lpstr>
      <vt:lpstr>新細明體</vt:lpstr>
      <vt:lpstr>Arial</vt:lpstr>
      <vt:lpstr>Bradley Hand ITC</vt:lpstr>
      <vt:lpstr>Calibri</vt:lpstr>
      <vt:lpstr>Comic Sans MS</vt:lpstr>
      <vt:lpstr>Tahoma</vt:lpstr>
      <vt:lpstr>Times</vt:lpstr>
      <vt:lpstr>Lab301_ChiuWangTseng</vt:lpstr>
      <vt:lpstr>Darknet Yolo Demo</vt:lpstr>
      <vt:lpstr>Outline</vt:lpstr>
      <vt:lpstr>PowerPoint 簡報</vt:lpstr>
      <vt:lpstr>Method</vt:lpstr>
      <vt:lpstr>Video to npy</vt:lpstr>
      <vt:lpstr>Predict</vt:lpstr>
      <vt:lpstr>npy to video</vt:lpstr>
      <vt:lpstr>PowerPoint 簡報</vt:lpstr>
      <vt:lpstr>Demo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應用於面部表情辨識</dc:title>
  <dc:creator>user</dc:creator>
  <cp:lastModifiedBy>WarrenTS</cp:lastModifiedBy>
  <cp:revision>1282</cp:revision>
  <cp:lastPrinted>2017-08-30T14:28:46Z</cp:lastPrinted>
  <dcterms:created xsi:type="dcterms:W3CDTF">2016-11-30T12:17:44Z</dcterms:created>
  <dcterms:modified xsi:type="dcterms:W3CDTF">2017-10-17T06:22:01Z</dcterms:modified>
</cp:coreProperties>
</file>